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entury Schoolbook" panose="02040604050505020304" pitchFamily="18" charset="0"/>
      <p:regular r:id="rId39"/>
      <p:bold r:id="rId40"/>
      <p:italic r:id="rId41"/>
      <p:boldItalic r:id="rId42"/>
    </p:embeddedFont>
    <p:embeddedFont>
      <p:font typeface="Quattrocento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7846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Meg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Meg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Meg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87999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6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427789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C32826"/>
              </a:buClr>
              <a:buFont typeface="Arial"/>
              <a:buNone/>
              <a:defRPr sz="4000" b="1" i="0" u="none" strike="noStrike" cap="none">
                <a:solidFill>
                  <a:srgbClr val="C328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061" y="165177"/>
            <a:ext cx="6152873" cy="20136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7802217" y="6142382"/>
            <a:ext cx="4389783" cy="0"/>
          </a:xfrm>
          <a:prstGeom prst="straightConnector1">
            <a:avLst/>
          </a:prstGeom>
          <a:noFill/>
          <a:ln w="76200" cap="flat" cmpd="sng">
            <a:solidFill>
              <a:srgbClr val="C32826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3200"/>
            </a:lvl2pPr>
            <a:lvl3pPr lvl="2" rtl="0">
              <a:spcBef>
                <a:spcPts val="0"/>
              </a:spcBef>
              <a:buSzPct val="100000"/>
              <a:defRPr sz="3200"/>
            </a:lvl3pPr>
            <a:lvl4pPr lvl="3" rtl="0">
              <a:spcBef>
                <a:spcPts val="0"/>
              </a:spcBef>
              <a:buSzPct val="100000"/>
              <a:defRPr sz="3200"/>
            </a:lvl4pPr>
            <a:lvl5pPr lvl="4" rtl="0">
              <a:spcBef>
                <a:spcPts val="0"/>
              </a:spcBef>
              <a:buSzPct val="100000"/>
              <a:defRPr sz="3200"/>
            </a:lvl5pPr>
            <a:lvl6pPr lvl="5" rtl="0">
              <a:spcBef>
                <a:spcPts val="0"/>
              </a:spcBef>
              <a:buSzPct val="100000"/>
              <a:defRPr sz="3200"/>
            </a:lvl6pPr>
            <a:lvl7pPr lvl="6" rtl="0">
              <a:spcBef>
                <a:spcPts val="0"/>
              </a:spcBef>
              <a:buSzPct val="100000"/>
              <a:defRPr sz="3200"/>
            </a:lvl7pPr>
            <a:lvl8pPr lvl="7" rtl="0">
              <a:spcBef>
                <a:spcPts val="0"/>
              </a:spcBef>
              <a:buSzPct val="100000"/>
              <a:defRPr sz="3200"/>
            </a:lvl8pPr>
            <a:lvl9pPr lvl="8" rtl="0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53666" y="701800"/>
            <a:ext cx="77301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rtl="0">
              <a:spcBef>
                <a:spcPts val="0"/>
              </a:spcBef>
              <a:buSzPct val="100000"/>
              <a:defRPr sz="6400"/>
            </a:lvl1pPr>
            <a:lvl2pPr lvl="1" rtl="0">
              <a:spcBef>
                <a:spcPts val="0"/>
              </a:spcBef>
              <a:buSzPct val="100000"/>
              <a:defRPr sz="6400"/>
            </a:lvl2pPr>
            <a:lvl3pPr lvl="2" rtl="0">
              <a:spcBef>
                <a:spcPts val="0"/>
              </a:spcBef>
              <a:buSzPct val="100000"/>
              <a:defRPr sz="6400"/>
            </a:lvl3pPr>
            <a:lvl4pPr lvl="3" rtl="0">
              <a:spcBef>
                <a:spcPts val="0"/>
              </a:spcBef>
              <a:buSzPct val="100000"/>
              <a:defRPr sz="6400"/>
            </a:lvl4pPr>
            <a:lvl5pPr lvl="4" rtl="0">
              <a:spcBef>
                <a:spcPts val="0"/>
              </a:spcBef>
              <a:buSzPct val="100000"/>
              <a:defRPr sz="6400"/>
            </a:lvl5pPr>
            <a:lvl6pPr lvl="5" rtl="0">
              <a:spcBef>
                <a:spcPts val="0"/>
              </a:spcBef>
              <a:buSzPct val="100000"/>
              <a:defRPr sz="6400"/>
            </a:lvl6pPr>
            <a:lvl7pPr lvl="6" rtl="0">
              <a:spcBef>
                <a:spcPts val="0"/>
              </a:spcBef>
              <a:buSzPct val="100000"/>
              <a:defRPr sz="6400"/>
            </a:lvl7pPr>
            <a:lvl8pPr lvl="7" rtl="0">
              <a:spcBef>
                <a:spcPts val="0"/>
              </a:spcBef>
              <a:buSzPct val="100000"/>
              <a:defRPr sz="6400"/>
            </a:lvl8pPr>
            <a:lvl9pPr lvl="8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096000" y="10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8" name="Shape 8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54000" y="1607766"/>
            <a:ext cx="5393700" cy="2012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 rtl="0">
              <a:spcBef>
                <a:spcPts val="0"/>
              </a:spcBef>
              <a:buSzPct val="100000"/>
              <a:defRPr sz="5600"/>
            </a:lvl1pPr>
            <a:lvl2pPr lvl="1" algn="ctr" rtl="0">
              <a:spcBef>
                <a:spcPts val="0"/>
              </a:spcBef>
              <a:buSzPct val="100000"/>
              <a:defRPr sz="5600"/>
            </a:lvl2pPr>
            <a:lvl3pPr lvl="2" algn="ctr" rtl="0">
              <a:spcBef>
                <a:spcPts val="0"/>
              </a:spcBef>
              <a:buSzPct val="100000"/>
              <a:defRPr sz="5600"/>
            </a:lvl3pPr>
            <a:lvl4pPr lvl="3" algn="ctr" rtl="0">
              <a:spcBef>
                <a:spcPts val="0"/>
              </a:spcBef>
              <a:buSzPct val="100000"/>
              <a:defRPr sz="5600"/>
            </a:lvl4pPr>
            <a:lvl5pPr lvl="4" algn="ctr" rtl="0">
              <a:spcBef>
                <a:spcPts val="0"/>
              </a:spcBef>
              <a:buSzPct val="100000"/>
              <a:defRPr sz="5600"/>
            </a:lvl5pPr>
            <a:lvl6pPr lvl="5" algn="ctr" rtl="0">
              <a:spcBef>
                <a:spcPts val="0"/>
              </a:spcBef>
              <a:buSzPct val="100000"/>
              <a:defRPr sz="5600"/>
            </a:lvl6pPr>
            <a:lvl7pPr lvl="6" algn="ctr" rtl="0">
              <a:spcBef>
                <a:spcPts val="0"/>
              </a:spcBef>
              <a:buSzPct val="100000"/>
              <a:defRPr sz="5600"/>
            </a:lvl7pPr>
            <a:lvl8pPr lvl="7" algn="ctr" rtl="0">
              <a:spcBef>
                <a:spcPts val="0"/>
              </a:spcBef>
              <a:buSzPct val="100000"/>
              <a:defRPr sz="5600"/>
            </a:lvl8pPr>
            <a:lvl9pPr lvl="8" algn="ctr" rtl="0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15600" y="5649100"/>
            <a:ext cx="7998300" cy="798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15600" y="1321966"/>
            <a:ext cx="11360700" cy="25572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 rtl="0">
              <a:spcBef>
                <a:spcPts val="0"/>
              </a:spcBef>
              <a:buSzPct val="100000"/>
              <a:defRPr sz="18700" b="1"/>
            </a:lvl1pPr>
            <a:lvl2pPr lvl="1" algn="ctr" rtl="0">
              <a:spcBef>
                <a:spcPts val="0"/>
              </a:spcBef>
              <a:buSzPct val="100000"/>
              <a:defRPr sz="18700" b="1"/>
            </a:lvl2pPr>
            <a:lvl3pPr lvl="2" algn="ctr" rtl="0">
              <a:spcBef>
                <a:spcPts val="0"/>
              </a:spcBef>
              <a:buSzPct val="100000"/>
              <a:defRPr sz="18700" b="1"/>
            </a:lvl3pPr>
            <a:lvl4pPr lvl="3" algn="ctr" rtl="0">
              <a:spcBef>
                <a:spcPts val="0"/>
              </a:spcBef>
              <a:buSzPct val="100000"/>
              <a:defRPr sz="18700" b="1"/>
            </a:lvl4pPr>
            <a:lvl5pPr lvl="4" algn="ctr" rtl="0">
              <a:spcBef>
                <a:spcPts val="0"/>
              </a:spcBef>
              <a:buSzPct val="100000"/>
              <a:defRPr sz="18700" b="1"/>
            </a:lvl5pPr>
            <a:lvl6pPr lvl="5" algn="ctr" rtl="0">
              <a:spcBef>
                <a:spcPts val="0"/>
              </a:spcBef>
              <a:buSzPct val="100000"/>
              <a:defRPr sz="18700" b="1"/>
            </a:lvl6pPr>
            <a:lvl7pPr lvl="6" algn="ctr" rtl="0">
              <a:spcBef>
                <a:spcPts val="0"/>
              </a:spcBef>
              <a:buSzPct val="100000"/>
              <a:defRPr sz="18700" b="1"/>
            </a:lvl7pPr>
            <a:lvl8pPr lvl="7" algn="ctr" rtl="0">
              <a:spcBef>
                <a:spcPts val="0"/>
              </a:spcBef>
              <a:buSzPct val="100000"/>
              <a:defRPr sz="18700" b="1"/>
            </a:lvl8pPr>
            <a:lvl9pPr lvl="8" algn="ctr" rtl="0">
              <a:spcBef>
                <a:spcPts val="0"/>
              </a:spcBef>
              <a:buSzPct val="100000"/>
              <a:defRPr sz="18700" b="1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15600" y="4095066"/>
            <a:ext cx="11360700" cy="12024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000"/>
              </a:spcBef>
              <a:buClr>
                <a:srgbClr val="C32826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rgbClr val="C328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5400" algn="l" rtl="0">
              <a:lnSpc>
                <a:spcPct val="90000"/>
              </a:lnSpc>
              <a:spcBef>
                <a:spcPts val="500"/>
              </a:spcBef>
              <a:buClr>
                <a:srgbClr val="C32826"/>
              </a:buClr>
              <a:buSzPct val="100000"/>
              <a:buFont typeface="Arial"/>
              <a:buChar char="•"/>
              <a:defRPr sz="3200" b="1" i="0" u="none" strike="noStrike" cap="none">
                <a:solidFill>
                  <a:srgbClr val="C328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500"/>
              </a:spcBef>
              <a:buClr>
                <a:srgbClr val="C32826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C328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5064251"/>
            <a:ext cx="1613452" cy="147466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x="7898295" y="6492875"/>
            <a:ext cx="429370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oasdi.ca/aocsi.ca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7802217" y="6196428"/>
            <a:ext cx="4389783" cy="0"/>
          </a:xfrm>
          <a:prstGeom prst="straightConnector1">
            <a:avLst/>
          </a:prstGeom>
          <a:noFill/>
          <a:ln w="76200" cap="flat" cmpd="sng">
            <a:solidFill>
              <a:srgbClr val="C32826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C32826"/>
              </a:buClr>
              <a:buSzPct val="100000"/>
              <a:buFont typeface="Arial"/>
              <a:buChar char="•"/>
              <a:defRPr sz="3600" b="1" i="0" u="none" strike="noStrike" cap="none">
                <a:solidFill>
                  <a:srgbClr val="C328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500"/>
              </a:spcBef>
              <a:buClr>
                <a:srgbClr val="C32826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C328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76200" algn="l" rtl="0">
              <a:lnSpc>
                <a:spcPct val="90000"/>
              </a:lnSpc>
              <a:spcBef>
                <a:spcPts val="500"/>
              </a:spcBef>
              <a:buClr>
                <a:srgbClr val="C32826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rgbClr val="C328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C32826"/>
              </a:buClr>
              <a:buSzPct val="100000"/>
              <a:buFont typeface="Arial"/>
              <a:buChar char="•"/>
              <a:defRPr sz="3600" b="1" i="0" u="none" strike="noStrike" cap="none">
                <a:solidFill>
                  <a:srgbClr val="C328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500"/>
              </a:spcBef>
              <a:buClr>
                <a:srgbClr val="C32826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rgbClr val="C328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76200" algn="l" rtl="0">
              <a:lnSpc>
                <a:spcPct val="90000"/>
              </a:lnSpc>
              <a:spcBef>
                <a:spcPts val="500"/>
              </a:spcBef>
              <a:buClr>
                <a:srgbClr val="C32826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rgbClr val="C328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5064251"/>
            <a:ext cx="1613452" cy="147466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7898295" y="6492875"/>
            <a:ext cx="429370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oasdi.ca/aocsi.ca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Shape 37"/>
          <p:cNvCxnSpPr/>
          <p:nvPr/>
        </p:nvCxnSpPr>
        <p:spPr>
          <a:xfrm>
            <a:off x="7802217" y="6196428"/>
            <a:ext cx="4389783" cy="0"/>
          </a:xfrm>
          <a:prstGeom prst="straightConnector1">
            <a:avLst/>
          </a:prstGeom>
          <a:noFill/>
          <a:ln w="76200" cap="flat" cmpd="sng">
            <a:solidFill>
              <a:srgbClr val="C32826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5064251"/>
            <a:ext cx="1613452" cy="147466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7898295" y="6492875"/>
            <a:ext cx="429370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oasdi.ca/aocsi.ca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x="7802217" y="6196428"/>
            <a:ext cx="4389783" cy="0"/>
          </a:xfrm>
          <a:prstGeom prst="straightConnector1">
            <a:avLst/>
          </a:prstGeom>
          <a:noFill/>
          <a:ln w="76200" cap="flat" cmpd="sng">
            <a:solidFill>
              <a:srgbClr val="C32826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5064251"/>
            <a:ext cx="1613452" cy="147466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7898295" y="6492875"/>
            <a:ext cx="429370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oasdi.ca/aocsi.ca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7802217" y="6196428"/>
            <a:ext cx="4389783" cy="0"/>
          </a:xfrm>
          <a:prstGeom prst="straightConnector1">
            <a:avLst/>
          </a:prstGeom>
          <a:noFill/>
          <a:ln w="76200" cap="flat" cmpd="sng">
            <a:solidFill>
              <a:srgbClr val="C32826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hape 58"/>
          <p:cNvCxnSpPr/>
          <p:nvPr/>
        </p:nvCxnSpPr>
        <p:spPr>
          <a:xfrm>
            <a:off x="0" y="3997533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80600" y="1676400"/>
            <a:ext cx="10830900" cy="21180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80600" y="4243083"/>
            <a:ext cx="10830900" cy="8400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hape 63"/>
          <p:cNvCxnSpPr/>
          <p:nvPr/>
        </p:nvCxnSpPr>
        <p:spPr>
          <a:xfrm>
            <a:off x="0" y="3997533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80600" y="2743200"/>
            <a:ext cx="10830900" cy="10383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3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Proxima Nova"/>
              <a:defRPr sz="2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Proxima Nova"/>
              <a:defRPr sz="19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Proxima Nova"/>
              <a:defRPr sz="19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Proxima Nova"/>
              <a:defRPr sz="19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Proxima Nova"/>
              <a:defRPr sz="19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Proxima Nova"/>
              <a:defRPr sz="19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Proxima Nova"/>
              <a:defRPr sz="19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Proxima Nova"/>
              <a:defRPr sz="19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Proxima Nova"/>
              <a:defRPr sz="19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docs.google.com/document/d/1oYZbD-cWTMNchtUy0I3DAbJkjcVvyHidFmGXfxxrR0o/ed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ore.com/q3mrg-building-relationships?ref=emai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1524000" y="235707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Schoolbook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JK-12 International Education Symposium</a:t>
            </a:r>
            <a:br>
              <a:rPr lang="en-US" sz="5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lang="en-US" sz="54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1524000" y="427789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C32826"/>
              </a:buClr>
              <a:buSzPct val="25000"/>
              <a:buFont typeface="Arial"/>
              <a:buNone/>
            </a:pPr>
            <a:r>
              <a:rPr lang="en-US" sz="6600" b="1" i="0" u="none" strike="noStrike" cap="none">
                <a:solidFill>
                  <a:srgbClr val="C328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WELCOME/B</a:t>
            </a:r>
            <a:r>
              <a:rPr lang="en-US" sz="6600"/>
              <a:t>IENVENUE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Initial Interview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994575" y="1381225"/>
            <a:ext cx="10515600" cy="489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Previous Education/Experience with English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Current grade?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Date of last attendance?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Years of education?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Type of school?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(Private? Public? Rural?)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Interruptions?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Co-ed?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Grade of first English class?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Frequency of English class?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Additional English support?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Presentations?  Group work?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Any special learning provisions needed? (e.g, IEP)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Initial Interview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220625" y="1690825"/>
            <a:ext cx="109713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Interests/ Strengths/Goals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Strongest subjects?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Difficult subjects?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School clubs?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Hobbies/Interests/sports?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Career pathway?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Education timelines?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400" b="0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Any other important information to share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100" b="0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100" b="0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Getting the Information to Schools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Halton Forms Engine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420500" y="16908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-summarize content and results from initial assessment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-shared electronically the next day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-populates Trillium with appropriate level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-available for all current teachers of the student on Student Profile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50" y="0"/>
            <a:ext cx="11012499" cy="67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112125"/>
            <a:ext cx="11628099" cy="650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50" y="365125"/>
            <a:ext cx="11788699" cy="6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00" y="160599"/>
            <a:ext cx="11720950" cy="65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12" y="208787"/>
            <a:ext cx="11478975" cy="64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Welcoming &amp; Receiving Students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@ School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757350" y="2444071"/>
            <a:ext cx="4870649" cy="363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6172200" y="1244125"/>
            <a:ext cx="5783700" cy="493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marL="1600200" lvl="0" indent="0">
              <a:spcBef>
                <a:spcPts val="0"/>
              </a:spcBef>
              <a:buNone/>
            </a:pPr>
            <a:r>
              <a:rPr lang="en-US"/>
              <a:t>Newcomer Ambassador Club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C328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Mandate:</a:t>
            </a:r>
            <a:r>
              <a:rPr lang="en-US" sz="1800">
                <a:solidFill>
                  <a:srgbClr val="C328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goals of the crew are to provide an inclusive and welcoming environment for new students as well as provide academic and social guidance throughout their first year at IRHS.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C328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Link to summer mailing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C32826"/>
              </a:solidFill>
            </a:endParaRPr>
          </a:p>
        </p:txBody>
      </p:sp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4871" y="2002496"/>
            <a:ext cx="1460474" cy="11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Welcoming &amp; Receiving Students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@ School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970800" y="1244125"/>
            <a:ext cx="4985100" cy="493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Formal Partnership with the Halton Multicultural Council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Youth Settlement Specialists available to all schools 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62" y="1986400"/>
            <a:ext cx="63531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524000" y="2397575"/>
            <a:ext cx="9144000" cy="244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Welcoming International and Newcomer Students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524000" y="5214148"/>
            <a:ext cx="9144000" cy="71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Welcoming &amp; Receiving Students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@ School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6477900" y="1244125"/>
            <a:ext cx="5478000" cy="493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Facilitating Sharing Sessions Between Schools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Sessions to support: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School teams	Administrators 	Guidance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025" y="1621987"/>
            <a:ext cx="4606875" cy="47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Welcoming &amp; Receiving Students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@ School									@ELLHdsb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2"/>
          </p:nvPr>
        </p:nvSpPr>
        <p:spPr>
          <a:xfrm>
            <a:off x="7534100" y="1690825"/>
            <a:ext cx="4421700" cy="448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Elementary Innovation Project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C32826"/>
                </a:solidFill>
              </a:rPr>
              <a:t>Connecting same-language student across the board!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800">
                <a:solidFill>
                  <a:srgbClr val="C32826"/>
                </a:solidFill>
              </a:rPr>
              <a:t>Welcome Centre - School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solidFill>
                  <a:srgbClr val="C32826"/>
                </a:solidFill>
              </a:rPr>
              <a:t>School - School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C32826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C32826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Link to SMORE presentation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C32826"/>
              </a:solidFill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50" y="1690825"/>
            <a:ext cx="6591300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900" y="975687"/>
            <a:ext cx="573799" cy="6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Welcoming &amp; Receiving Students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@ School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6172200" y="1370850"/>
            <a:ext cx="5181600" cy="480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Other Initiatives:</a:t>
            </a:r>
          </a:p>
          <a:p>
            <a:pPr marL="457200" lvl="0" rtl="0">
              <a:spcBef>
                <a:spcPts val="0"/>
              </a:spcBef>
              <a:buSzPct val="100000"/>
            </a:pPr>
            <a:r>
              <a:rPr lang="en-US" sz="2400"/>
              <a:t>class “welcome” project</a:t>
            </a:r>
          </a:p>
          <a:p>
            <a:pPr marL="457200" lvl="0" rtl="0">
              <a:spcBef>
                <a:spcPts val="0"/>
              </a:spcBef>
              <a:buSzPct val="100000"/>
            </a:pPr>
            <a:r>
              <a:rPr lang="en-US" sz="2400"/>
              <a:t>students teaching teachers at lunch</a:t>
            </a:r>
          </a:p>
          <a:p>
            <a:pPr marL="457200" lvl="0" rtl="0">
              <a:spcBef>
                <a:spcPts val="0"/>
              </a:spcBef>
              <a:buSzPct val="100000"/>
            </a:pPr>
            <a:r>
              <a:rPr lang="en-US" sz="2400"/>
              <a:t>parent council minutes in different languages</a:t>
            </a:r>
          </a:p>
          <a:p>
            <a:pPr marL="457200" lvl="0" rtl="0">
              <a:spcBef>
                <a:spcPts val="0"/>
              </a:spcBef>
              <a:buSzPct val="100000"/>
            </a:pPr>
            <a:r>
              <a:rPr lang="en-US" sz="2400"/>
              <a:t>student mentors</a:t>
            </a:r>
          </a:p>
          <a:p>
            <a:pPr marL="457200" lvl="0" rtl="0">
              <a:spcBef>
                <a:spcPts val="0"/>
              </a:spcBef>
              <a:buSzPct val="100000"/>
            </a:pPr>
            <a:r>
              <a:rPr lang="en-US" sz="2400"/>
              <a:t>summer orientation programs</a:t>
            </a:r>
          </a:p>
          <a:p>
            <a:pPr marL="457200" lvl="0" rtl="0">
              <a:spcBef>
                <a:spcPts val="0"/>
              </a:spcBef>
              <a:buSzPct val="100000"/>
            </a:pPr>
            <a:r>
              <a:rPr lang="en-US" sz="2400"/>
              <a:t>in-school orientation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125" y="1973187"/>
            <a:ext cx="4355100" cy="36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2506750" y="5637750"/>
            <a:ext cx="2661600" cy="5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Designed by students @ Milton District High School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252" y="523200"/>
            <a:ext cx="5982699" cy="555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6604650" y="5187550"/>
            <a:ext cx="3140400" cy="61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Designed by students @ Milton District High School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Schoolbook"/>
              <a:buNone/>
            </a:pPr>
            <a:r>
              <a:rPr lang="en-US"/>
              <a:t>Today’s Panel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C32826"/>
              </a:buClr>
              <a:buSzPct val="100000"/>
              <a:buFont typeface="Arial"/>
              <a:buNone/>
            </a:pPr>
            <a:r>
              <a:rPr lang="en-US"/>
              <a:t>Thomas Christensen, Vital English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C32826"/>
              </a:buClr>
              <a:buSzPct val="100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C32826"/>
              </a:buClr>
              <a:buSzPct val="100000"/>
              <a:buFont typeface="Arial"/>
              <a:buNone/>
            </a:pPr>
            <a:r>
              <a:rPr lang="en-US"/>
              <a:t>Douglas Wilson, HDSB International Students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C32826"/>
              </a:buClr>
              <a:buSzPct val="1000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rgbClr val="C32826"/>
              </a:buClr>
              <a:buSzPct val="100000"/>
              <a:buFont typeface="Arial"/>
              <a:buNone/>
            </a:pPr>
            <a:r>
              <a:rPr lang="en-US"/>
              <a:t>Meg Carey, ESL/ELD Instructional Program Lead, Equity &amp; Inclusive Education, HDSB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09550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150" y="1809549"/>
            <a:ext cx="7781697" cy="308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57875" y="38117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4800"/>
              <a:t>Before Students Arrive</a:t>
            </a: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HDSB and Vital English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-appropriate school placement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-information for school planning/timetabling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-orientation (place, education, culture, homestay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-ease of customization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40827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When Students Arrive --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HDSB Welcome Centre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20962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HDSB Welcome Centre   					@HDSBWelcome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033" y="1506666"/>
            <a:ext cx="5579770" cy="486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100" y="1525500"/>
            <a:ext cx="5659931" cy="48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8425" y="651787"/>
            <a:ext cx="573799" cy="6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Assessment: Reading, Writing, Oral Language, Math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513816"/>
            <a:ext cx="5939598" cy="460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199" y="1536633"/>
            <a:ext cx="2983402" cy="238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4033" y="3918933"/>
            <a:ext cx="2922365" cy="221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Initial Interview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817900" y="1520475"/>
            <a:ext cx="10515600" cy="447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Family Background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City/Country of origin?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Previous visits to Canada?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Parent/Guardian English?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Need for interpreters?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Health concerns?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Hearing? Vision?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Homestay?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How many people in house?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Who are they (e.g., family)?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Other languages at grade level? (spoken/written/reading)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Any other important information to share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100" b="0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100" b="0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116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Century Gothic</vt:lpstr>
      <vt:lpstr>Proxima Nova</vt:lpstr>
      <vt:lpstr>Calibri</vt:lpstr>
      <vt:lpstr>Arial</vt:lpstr>
      <vt:lpstr>Century Schoolbook</vt:lpstr>
      <vt:lpstr>Quattrocento</vt:lpstr>
      <vt:lpstr>Office Theme</vt:lpstr>
      <vt:lpstr>spearmint</vt:lpstr>
      <vt:lpstr>JK-12 International Education Symposium </vt:lpstr>
      <vt:lpstr>Welcoming International and Newcomer Students</vt:lpstr>
      <vt:lpstr>Today’s Panel</vt:lpstr>
      <vt:lpstr> </vt:lpstr>
      <vt:lpstr>Before Students Arrive HDSB and Vital English </vt:lpstr>
      <vt:lpstr>When Students Arrive -- HDSB Welcome Centre</vt:lpstr>
      <vt:lpstr>HDSB Welcome Centre        @HDSBWelcome</vt:lpstr>
      <vt:lpstr>Assessment: Reading, Writing, Oral Language, Math</vt:lpstr>
      <vt:lpstr>Initial Interview</vt:lpstr>
      <vt:lpstr>Initial Interview</vt:lpstr>
      <vt:lpstr>Initial Interview</vt:lpstr>
      <vt:lpstr>Getting the Information to Schools Halton Forms Engine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Welcoming &amp; Receiving Students  @ School</vt:lpstr>
      <vt:lpstr>Welcoming &amp; Receiving Students  @ School</vt:lpstr>
      <vt:lpstr>Welcoming &amp; Receiving Students  @ School</vt:lpstr>
      <vt:lpstr>Welcoming &amp; Receiving Students  @ School         @ELLHdsb</vt:lpstr>
      <vt:lpstr>Welcoming &amp; Receiving Students  @ School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JK-12 International Education Symposium</dc:title>
  <dc:creator>Douglas Wilson</dc:creator>
  <cp:lastModifiedBy>Joyes, Twila</cp:lastModifiedBy>
  <cp:revision>2</cp:revision>
  <dcterms:modified xsi:type="dcterms:W3CDTF">2017-07-11T18:38:22Z</dcterms:modified>
</cp:coreProperties>
</file>